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59" r:id="rId6"/>
    <p:sldId id="264" r:id="rId7"/>
    <p:sldId id="269" r:id="rId8"/>
    <p:sldId id="271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85D59-50FB-4DB4-9223-B9B9D9C4E05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E513B07-6564-4E43-933C-4B80EA666A36}">
      <dgm:prSet phldrT="[Tekst]" custT="1"/>
      <dgm:spPr/>
      <dgm:t>
        <a:bodyPr/>
        <a:lstStyle/>
        <a:p>
          <a:r>
            <a:rPr lang="pl-PL" sz="2000" dirty="0" smtClean="0"/>
            <a:t>1. Diagnoza</a:t>
          </a:r>
          <a:endParaRPr lang="pl-PL" sz="2000" dirty="0"/>
        </a:p>
      </dgm:t>
    </dgm:pt>
    <dgm:pt modelId="{2EEB4EB3-3ED9-4E74-8524-8F08B967EFD1}" type="parTrans" cxnId="{C87B8394-8715-4EED-80C8-5E1BFBEA4E38}">
      <dgm:prSet/>
      <dgm:spPr/>
      <dgm:t>
        <a:bodyPr/>
        <a:lstStyle/>
        <a:p>
          <a:endParaRPr lang="pl-PL"/>
        </a:p>
      </dgm:t>
    </dgm:pt>
    <dgm:pt modelId="{E9F428FC-E061-4A52-A50F-67A390276BF3}" type="sibTrans" cxnId="{C87B8394-8715-4EED-80C8-5E1BFBEA4E38}">
      <dgm:prSet/>
      <dgm:spPr/>
      <dgm:t>
        <a:bodyPr/>
        <a:lstStyle/>
        <a:p>
          <a:endParaRPr lang="pl-PL"/>
        </a:p>
      </dgm:t>
    </dgm:pt>
    <dgm:pt modelId="{B2641E2E-4C3E-4702-835A-80B04975FDDB}">
      <dgm:prSet phldrT="[Tekst]" custT="1"/>
      <dgm:spPr/>
      <dgm:t>
        <a:bodyPr/>
        <a:lstStyle/>
        <a:p>
          <a:r>
            <a:rPr lang="pl-PL" sz="2000" dirty="0" smtClean="0"/>
            <a:t>2. Poszukiwanie rozwiązań</a:t>
          </a:r>
          <a:endParaRPr lang="pl-PL" sz="2000" dirty="0"/>
        </a:p>
      </dgm:t>
    </dgm:pt>
    <dgm:pt modelId="{68514474-ABE6-42F6-ACFA-1D6111132894}" type="parTrans" cxnId="{BCAA4A60-D552-4BB0-8AA2-DEE07B44ACD1}">
      <dgm:prSet/>
      <dgm:spPr/>
      <dgm:t>
        <a:bodyPr/>
        <a:lstStyle/>
        <a:p>
          <a:endParaRPr lang="pl-PL"/>
        </a:p>
      </dgm:t>
    </dgm:pt>
    <dgm:pt modelId="{C3AA278B-6753-4566-AE19-759673D70BA5}" type="sibTrans" cxnId="{BCAA4A60-D552-4BB0-8AA2-DEE07B44ACD1}">
      <dgm:prSet/>
      <dgm:spPr/>
      <dgm:t>
        <a:bodyPr/>
        <a:lstStyle/>
        <a:p>
          <a:endParaRPr lang="pl-PL"/>
        </a:p>
      </dgm:t>
    </dgm:pt>
    <dgm:pt modelId="{C34FD286-C6F3-491D-B73D-3462E8B960AA}">
      <dgm:prSet phldrT="[Tekst]" custT="1"/>
      <dgm:spPr/>
      <dgm:t>
        <a:bodyPr/>
        <a:lstStyle/>
        <a:p>
          <a:r>
            <a:rPr lang="pl-PL" sz="2000" dirty="0" smtClean="0"/>
            <a:t>3. Przewidywanie następstw  proponowanych rozwiązań</a:t>
          </a:r>
          <a:endParaRPr lang="pl-PL" sz="2000" dirty="0"/>
        </a:p>
      </dgm:t>
    </dgm:pt>
    <dgm:pt modelId="{89548ECC-07D7-4E98-8DDA-25CA78B91080}" type="parTrans" cxnId="{97D7AF18-3995-4631-BC18-308CCB735A08}">
      <dgm:prSet/>
      <dgm:spPr/>
      <dgm:t>
        <a:bodyPr/>
        <a:lstStyle/>
        <a:p>
          <a:endParaRPr lang="pl-PL"/>
        </a:p>
      </dgm:t>
    </dgm:pt>
    <dgm:pt modelId="{A8407AE0-FEBB-42C9-8135-ECB52A6441E4}" type="sibTrans" cxnId="{97D7AF18-3995-4631-BC18-308CCB735A08}">
      <dgm:prSet/>
      <dgm:spPr/>
      <dgm:t>
        <a:bodyPr/>
        <a:lstStyle/>
        <a:p>
          <a:endParaRPr lang="pl-PL"/>
        </a:p>
      </dgm:t>
    </dgm:pt>
    <dgm:pt modelId="{1B16305F-F266-4C7F-97B9-8E3F8B6F3535}">
      <dgm:prSet phldrT="[Tekst]" custT="1"/>
      <dgm:spPr/>
      <dgm:t>
        <a:bodyPr/>
        <a:lstStyle/>
        <a:p>
          <a:r>
            <a:rPr lang="pl-PL" sz="2000" dirty="0" smtClean="0"/>
            <a:t>4. Dyskusja nad proponowanymi rozwiązaniami</a:t>
          </a:r>
          <a:endParaRPr lang="pl-PL" sz="2000" dirty="0"/>
        </a:p>
      </dgm:t>
    </dgm:pt>
    <dgm:pt modelId="{DC568D24-4DCA-41F6-B7ED-E8C49138FD95}" type="parTrans" cxnId="{D4161647-C558-419D-A9CC-A1E3196022FB}">
      <dgm:prSet/>
      <dgm:spPr/>
      <dgm:t>
        <a:bodyPr/>
        <a:lstStyle/>
        <a:p>
          <a:endParaRPr lang="pl-PL"/>
        </a:p>
      </dgm:t>
    </dgm:pt>
    <dgm:pt modelId="{1F6C355B-3CC7-4526-A240-77C641606C02}" type="sibTrans" cxnId="{D4161647-C558-419D-A9CC-A1E3196022FB}">
      <dgm:prSet/>
      <dgm:spPr/>
      <dgm:t>
        <a:bodyPr/>
        <a:lstStyle/>
        <a:p>
          <a:endParaRPr lang="pl-PL"/>
        </a:p>
      </dgm:t>
    </dgm:pt>
    <dgm:pt modelId="{D7B9BCD4-0542-4AE9-B585-43383849322E}">
      <dgm:prSet phldrT="[Tekst]" custT="1"/>
      <dgm:spPr/>
      <dgm:t>
        <a:bodyPr/>
        <a:lstStyle/>
        <a:p>
          <a:r>
            <a:rPr lang="pl-PL" sz="2000" dirty="0" smtClean="0"/>
            <a:t>5. </a:t>
          </a:r>
          <a:r>
            <a:rPr lang="pl-PL" sz="2000" b="0" dirty="0" smtClean="0"/>
            <a:t>Przeniesienie wniosków na sytuacje w świecie realnym.  </a:t>
          </a:r>
          <a:endParaRPr lang="pl-PL" sz="2000" b="0" dirty="0"/>
        </a:p>
      </dgm:t>
    </dgm:pt>
    <dgm:pt modelId="{8D91194D-27BC-45C9-BC02-3B1D4240EF0C}" type="parTrans" cxnId="{09109752-3833-470C-A2C6-907DD29BAE18}">
      <dgm:prSet/>
      <dgm:spPr/>
      <dgm:t>
        <a:bodyPr/>
        <a:lstStyle/>
        <a:p>
          <a:endParaRPr lang="pl-PL"/>
        </a:p>
      </dgm:t>
    </dgm:pt>
    <dgm:pt modelId="{26D1A2BD-3E22-4690-B4BA-AF4C093CF77C}" type="sibTrans" cxnId="{09109752-3833-470C-A2C6-907DD29BAE18}">
      <dgm:prSet/>
      <dgm:spPr/>
      <dgm:t>
        <a:bodyPr/>
        <a:lstStyle/>
        <a:p>
          <a:endParaRPr lang="pl-PL"/>
        </a:p>
      </dgm:t>
    </dgm:pt>
    <dgm:pt modelId="{D318C1A9-15C6-4936-970B-E30085DB5574}" type="pres">
      <dgm:prSet presAssocID="{3E085D59-50FB-4DB4-9223-B9B9D9C4E05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2D7501D-ED0E-4CD9-AE0F-F35221BA908C}" type="pres">
      <dgm:prSet presAssocID="{DE513B07-6564-4E43-933C-4B80EA666A3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C75E063-1435-46FE-95D4-1B1653DF0CC5}" type="pres">
      <dgm:prSet presAssocID="{E9F428FC-E061-4A52-A50F-67A390276BF3}" presName="sibTrans" presStyleCnt="0"/>
      <dgm:spPr/>
    </dgm:pt>
    <dgm:pt modelId="{2E6B655E-FB30-4DB5-AA76-416BB72C8BD2}" type="pres">
      <dgm:prSet presAssocID="{B2641E2E-4C3E-4702-835A-80B04975FDD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D03476-2A19-4E2B-8E28-60FA22741449}" type="pres">
      <dgm:prSet presAssocID="{C3AA278B-6753-4566-AE19-759673D70BA5}" presName="sibTrans" presStyleCnt="0"/>
      <dgm:spPr/>
    </dgm:pt>
    <dgm:pt modelId="{A75DE832-5599-4293-A97A-1EEA1561620E}" type="pres">
      <dgm:prSet presAssocID="{C34FD286-C6F3-491D-B73D-3462E8B960A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2B244C2-A73A-43E3-8E98-C62A827FA480}" type="pres">
      <dgm:prSet presAssocID="{A8407AE0-FEBB-42C9-8135-ECB52A6441E4}" presName="sibTrans" presStyleCnt="0"/>
      <dgm:spPr/>
    </dgm:pt>
    <dgm:pt modelId="{D2C9C2DB-D177-4C95-B9C0-FDD872FDDB76}" type="pres">
      <dgm:prSet presAssocID="{1B16305F-F266-4C7F-97B9-8E3F8B6F353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A2FDD5F-F5D2-4977-822F-C5AA6E216FB5}" type="pres">
      <dgm:prSet presAssocID="{1F6C355B-3CC7-4526-A240-77C641606C02}" presName="sibTrans" presStyleCnt="0"/>
      <dgm:spPr/>
    </dgm:pt>
    <dgm:pt modelId="{A81FF9EC-969F-415E-A56A-1A5E01162873}" type="pres">
      <dgm:prSet presAssocID="{D7B9BCD4-0542-4AE9-B585-43383849322E}" presName="node" presStyleLbl="node1" presStyleIdx="4" presStyleCnt="5" custLinFactNeighborX="600" custLinFactNeighborY="-132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B40226B-916C-4C54-B7A9-A67B9FBCD553}" type="presOf" srcId="{1B16305F-F266-4C7F-97B9-8E3F8B6F3535}" destId="{D2C9C2DB-D177-4C95-B9C0-FDD872FDDB76}" srcOrd="0" destOrd="0" presId="urn:microsoft.com/office/officeart/2005/8/layout/default"/>
    <dgm:cxn modelId="{707FAEB5-478A-41F4-9911-8DE471B9027F}" type="presOf" srcId="{D7B9BCD4-0542-4AE9-B585-43383849322E}" destId="{A81FF9EC-969F-415E-A56A-1A5E01162873}" srcOrd="0" destOrd="0" presId="urn:microsoft.com/office/officeart/2005/8/layout/default"/>
    <dgm:cxn modelId="{D4161647-C558-419D-A9CC-A1E3196022FB}" srcId="{3E085D59-50FB-4DB4-9223-B9B9D9C4E050}" destId="{1B16305F-F266-4C7F-97B9-8E3F8B6F3535}" srcOrd="3" destOrd="0" parTransId="{DC568D24-4DCA-41F6-B7ED-E8C49138FD95}" sibTransId="{1F6C355B-3CC7-4526-A240-77C641606C02}"/>
    <dgm:cxn modelId="{97D7AF18-3995-4631-BC18-308CCB735A08}" srcId="{3E085D59-50FB-4DB4-9223-B9B9D9C4E050}" destId="{C34FD286-C6F3-491D-B73D-3462E8B960AA}" srcOrd="2" destOrd="0" parTransId="{89548ECC-07D7-4E98-8DDA-25CA78B91080}" sibTransId="{A8407AE0-FEBB-42C9-8135-ECB52A6441E4}"/>
    <dgm:cxn modelId="{7A6D3CCF-107B-4861-B959-AC895ECBF949}" type="presOf" srcId="{C34FD286-C6F3-491D-B73D-3462E8B960AA}" destId="{A75DE832-5599-4293-A97A-1EEA1561620E}" srcOrd="0" destOrd="0" presId="urn:microsoft.com/office/officeart/2005/8/layout/default"/>
    <dgm:cxn modelId="{C87B8394-8715-4EED-80C8-5E1BFBEA4E38}" srcId="{3E085D59-50FB-4DB4-9223-B9B9D9C4E050}" destId="{DE513B07-6564-4E43-933C-4B80EA666A36}" srcOrd="0" destOrd="0" parTransId="{2EEB4EB3-3ED9-4E74-8524-8F08B967EFD1}" sibTransId="{E9F428FC-E061-4A52-A50F-67A390276BF3}"/>
    <dgm:cxn modelId="{258C8B53-E698-44A2-87C4-51459452340A}" type="presOf" srcId="{DE513B07-6564-4E43-933C-4B80EA666A36}" destId="{12D7501D-ED0E-4CD9-AE0F-F35221BA908C}" srcOrd="0" destOrd="0" presId="urn:microsoft.com/office/officeart/2005/8/layout/default"/>
    <dgm:cxn modelId="{BCAA4A60-D552-4BB0-8AA2-DEE07B44ACD1}" srcId="{3E085D59-50FB-4DB4-9223-B9B9D9C4E050}" destId="{B2641E2E-4C3E-4702-835A-80B04975FDDB}" srcOrd="1" destOrd="0" parTransId="{68514474-ABE6-42F6-ACFA-1D6111132894}" sibTransId="{C3AA278B-6753-4566-AE19-759673D70BA5}"/>
    <dgm:cxn modelId="{09109752-3833-470C-A2C6-907DD29BAE18}" srcId="{3E085D59-50FB-4DB4-9223-B9B9D9C4E050}" destId="{D7B9BCD4-0542-4AE9-B585-43383849322E}" srcOrd="4" destOrd="0" parTransId="{8D91194D-27BC-45C9-BC02-3B1D4240EF0C}" sibTransId="{26D1A2BD-3E22-4690-B4BA-AF4C093CF77C}"/>
    <dgm:cxn modelId="{2E2208C2-A850-45D3-B866-A905E5339B0F}" type="presOf" srcId="{B2641E2E-4C3E-4702-835A-80B04975FDDB}" destId="{2E6B655E-FB30-4DB5-AA76-416BB72C8BD2}" srcOrd="0" destOrd="0" presId="urn:microsoft.com/office/officeart/2005/8/layout/default"/>
    <dgm:cxn modelId="{F8512937-9224-4BB9-89F2-A314E42D792E}" type="presOf" srcId="{3E085D59-50FB-4DB4-9223-B9B9D9C4E050}" destId="{D318C1A9-15C6-4936-970B-E30085DB5574}" srcOrd="0" destOrd="0" presId="urn:microsoft.com/office/officeart/2005/8/layout/default"/>
    <dgm:cxn modelId="{09FE47AF-4C72-4219-8864-289646E80A48}" type="presParOf" srcId="{D318C1A9-15C6-4936-970B-E30085DB5574}" destId="{12D7501D-ED0E-4CD9-AE0F-F35221BA908C}" srcOrd="0" destOrd="0" presId="urn:microsoft.com/office/officeart/2005/8/layout/default"/>
    <dgm:cxn modelId="{071797BB-E5BA-4BE5-AD06-21A99085CF4C}" type="presParOf" srcId="{D318C1A9-15C6-4936-970B-E30085DB5574}" destId="{8C75E063-1435-46FE-95D4-1B1653DF0CC5}" srcOrd="1" destOrd="0" presId="urn:microsoft.com/office/officeart/2005/8/layout/default"/>
    <dgm:cxn modelId="{C46EF28A-3CD8-4CD6-B5FC-26DF6C73051D}" type="presParOf" srcId="{D318C1A9-15C6-4936-970B-E30085DB5574}" destId="{2E6B655E-FB30-4DB5-AA76-416BB72C8BD2}" srcOrd="2" destOrd="0" presId="urn:microsoft.com/office/officeart/2005/8/layout/default"/>
    <dgm:cxn modelId="{E09B9D27-4589-4C1C-A6DE-6AEA18CCB462}" type="presParOf" srcId="{D318C1A9-15C6-4936-970B-E30085DB5574}" destId="{D9D03476-2A19-4E2B-8E28-60FA22741449}" srcOrd="3" destOrd="0" presId="urn:microsoft.com/office/officeart/2005/8/layout/default"/>
    <dgm:cxn modelId="{674769A0-E978-4982-8974-3946F452B4C6}" type="presParOf" srcId="{D318C1A9-15C6-4936-970B-E30085DB5574}" destId="{A75DE832-5599-4293-A97A-1EEA1561620E}" srcOrd="4" destOrd="0" presId="urn:microsoft.com/office/officeart/2005/8/layout/default"/>
    <dgm:cxn modelId="{AE04F637-CE24-4275-B788-5CFA874F05BF}" type="presParOf" srcId="{D318C1A9-15C6-4936-970B-E30085DB5574}" destId="{C2B244C2-A73A-43E3-8E98-C62A827FA480}" srcOrd="5" destOrd="0" presId="urn:microsoft.com/office/officeart/2005/8/layout/default"/>
    <dgm:cxn modelId="{74E9EAC7-92AE-4E66-87C8-97C138AC4E97}" type="presParOf" srcId="{D318C1A9-15C6-4936-970B-E30085DB5574}" destId="{D2C9C2DB-D177-4C95-B9C0-FDD872FDDB76}" srcOrd="6" destOrd="0" presId="urn:microsoft.com/office/officeart/2005/8/layout/default"/>
    <dgm:cxn modelId="{5DECFE61-EB1C-4F01-8A3F-0AA64D37A471}" type="presParOf" srcId="{D318C1A9-15C6-4936-970B-E30085DB5574}" destId="{EA2FDD5F-F5D2-4977-822F-C5AA6E216FB5}" srcOrd="7" destOrd="0" presId="urn:microsoft.com/office/officeart/2005/8/layout/default"/>
    <dgm:cxn modelId="{AD7EAECA-D7A5-47E6-AB07-58019CD7DFD1}" type="presParOf" srcId="{D318C1A9-15C6-4936-970B-E30085DB5574}" destId="{A81FF9EC-969F-415E-A56A-1A5E0116287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7501D-ED0E-4CD9-AE0F-F35221BA908C}">
      <dsp:nvSpPr>
        <dsp:cNvPr id="0" name=""/>
        <dsp:cNvSpPr/>
      </dsp:nvSpPr>
      <dsp:spPr>
        <a:xfrm>
          <a:off x="0" y="740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1. Diagnoza</a:t>
          </a:r>
          <a:endParaRPr lang="pl-PL" sz="2000" kern="1200" dirty="0"/>
        </a:p>
      </dsp:txBody>
      <dsp:txXfrm>
        <a:off x="0" y="740568"/>
        <a:ext cx="2571749" cy="1543050"/>
      </dsp:txXfrm>
    </dsp:sp>
    <dsp:sp modelId="{2E6B655E-FB30-4DB5-AA76-416BB72C8BD2}">
      <dsp:nvSpPr>
        <dsp:cNvPr id="0" name=""/>
        <dsp:cNvSpPr/>
      </dsp:nvSpPr>
      <dsp:spPr>
        <a:xfrm>
          <a:off x="2828925" y="740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2. Poszukiwanie rozwiązań</a:t>
          </a:r>
          <a:endParaRPr lang="pl-PL" sz="2000" kern="1200" dirty="0"/>
        </a:p>
      </dsp:txBody>
      <dsp:txXfrm>
        <a:off x="2828925" y="740568"/>
        <a:ext cx="2571749" cy="1543050"/>
      </dsp:txXfrm>
    </dsp:sp>
    <dsp:sp modelId="{A75DE832-5599-4293-A97A-1EEA1561620E}">
      <dsp:nvSpPr>
        <dsp:cNvPr id="0" name=""/>
        <dsp:cNvSpPr/>
      </dsp:nvSpPr>
      <dsp:spPr>
        <a:xfrm>
          <a:off x="5657849" y="740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3. Przewidywanie następstw  proponowanych rozwiązań</a:t>
          </a:r>
          <a:endParaRPr lang="pl-PL" sz="2000" kern="1200" dirty="0"/>
        </a:p>
      </dsp:txBody>
      <dsp:txXfrm>
        <a:off x="5657849" y="740568"/>
        <a:ext cx="2571749" cy="1543050"/>
      </dsp:txXfrm>
    </dsp:sp>
    <dsp:sp modelId="{D2C9C2DB-D177-4C95-B9C0-FDD872FDDB76}">
      <dsp:nvSpPr>
        <dsp:cNvPr id="0" name=""/>
        <dsp:cNvSpPr/>
      </dsp:nvSpPr>
      <dsp:spPr>
        <a:xfrm>
          <a:off x="1414462" y="2540794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4. Dyskusja nad proponowanymi rozwiązaniami</a:t>
          </a:r>
          <a:endParaRPr lang="pl-PL" sz="2000" kern="1200" dirty="0"/>
        </a:p>
      </dsp:txBody>
      <dsp:txXfrm>
        <a:off x="1414462" y="2540794"/>
        <a:ext cx="2571749" cy="1543050"/>
      </dsp:txXfrm>
    </dsp:sp>
    <dsp:sp modelId="{A81FF9EC-969F-415E-A56A-1A5E01162873}">
      <dsp:nvSpPr>
        <dsp:cNvPr id="0" name=""/>
        <dsp:cNvSpPr/>
      </dsp:nvSpPr>
      <dsp:spPr>
        <a:xfrm>
          <a:off x="4258818" y="2520302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5. </a:t>
          </a:r>
          <a:r>
            <a:rPr lang="pl-PL" sz="2000" b="0" kern="1200" dirty="0" smtClean="0"/>
            <a:t>Przeniesienie wniosków na sytuacje w świecie realnym.  </a:t>
          </a:r>
          <a:endParaRPr lang="pl-PL" sz="2000" b="0" kern="1200" dirty="0"/>
        </a:p>
      </dsp:txBody>
      <dsp:txXfrm>
        <a:off x="4258818" y="2520302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1B0102-CD06-4A04-8A41-F4C74A33A9A4}" type="datetimeFigureOut">
              <a:rPr lang="pl-PL" smtClean="0"/>
              <a:pPr/>
              <a:t>2016-02-19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EBFE75-6F28-48C0-BBD2-DC92CA6F7734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dirty="0" smtClean="0"/>
              <a:t>Metoda studium  </a:t>
            </a:r>
            <a:r>
              <a:rPr lang="pl-PL" sz="4400" dirty="0" smtClean="0"/>
              <a:t>przypadku</a:t>
            </a:r>
            <a:endParaRPr lang="pl-PL" sz="4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3400" y="3573016"/>
            <a:ext cx="8359080" cy="3096344"/>
          </a:xfrm>
        </p:spPr>
        <p:txBody>
          <a:bodyPr>
            <a:normAutofit/>
          </a:bodyPr>
          <a:lstStyle/>
          <a:p>
            <a:pPr algn="ctr"/>
            <a:r>
              <a:rPr lang="pl-PL" sz="2400" i="1" dirty="0"/>
              <a:t>Dr hab. inż. Irena </a:t>
            </a:r>
            <a:r>
              <a:rPr lang="pl-PL" sz="2400" i="1" dirty="0" smtClean="0"/>
              <a:t>Łącka, prof. </a:t>
            </a:r>
            <a:r>
              <a:rPr lang="pl-PL" sz="2400" i="1" dirty="0" err="1" smtClean="0"/>
              <a:t>nadzw</a:t>
            </a:r>
            <a:r>
              <a:rPr lang="pl-PL" sz="2400" i="1" dirty="0" smtClean="0"/>
              <a:t>.</a:t>
            </a:r>
            <a:endParaRPr lang="pl-PL" sz="2400" i="1" dirty="0"/>
          </a:p>
          <a:p>
            <a:pPr algn="ctr"/>
            <a:r>
              <a:rPr lang="pl-PL" sz="2400" i="1" dirty="0"/>
              <a:t>Katedra Ekonomii</a:t>
            </a:r>
          </a:p>
          <a:p>
            <a:pPr algn="ctr"/>
            <a:r>
              <a:rPr lang="pl-PL" sz="2400" i="1" dirty="0"/>
              <a:t>Zachodniopomorski Uniwersytet Technologiczny w Szczecinie</a:t>
            </a:r>
          </a:p>
          <a:p>
            <a:pPr algn="ctr"/>
            <a:endParaRPr lang="pl-PL" sz="2400" i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48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Przykładowy </a:t>
            </a: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 smtClean="0"/>
              <a:t>study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Historia Ibis ZOO – studium przypadku opracowane przez dr Joannę </a:t>
            </a:r>
            <a:r>
              <a:rPr lang="pl-PL" dirty="0" err="1" smtClean="0"/>
              <a:t>Hernik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7984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pl-PL" sz="3900" dirty="0" smtClean="0"/>
              <a:t>Dziękuję za uwagę</a:t>
            </a:r>
          </a:p>
          <a:p>
            <a:pPr algn="ctr"/>
            <a:endParaRPr lang="pl-PL" sz="3600" dirty="0" smtClean="0"/>
          </a:p>
          <a:p>
            <a:pPr algn="r"/>
            <a:r>
              <a:rPr lang="pl-PL" sz="3600" dirty="0" smtClean="0">
                <a:solidFill>
                  <a:srgbClr val="FF0000"/>
                </a:solidFill>
              </a:rPr>
              <a:t>irena.lacka@zut.edu.pl</a:t>
            </a:r>
          </a:p>
          <a:p>
            <a:pPr algn="ctr"/>
            <a:endParaRPr lang="pl-PL" sz="3600" dirty="0"/>
          </a:p>
          <a:p>
            <a:pPr algn="ctr"/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416591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903649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Dwa sposoby  rozumienia studium przypadku </a:t>
            </a:r>
            <a:br>
              <a:rPr lang="pl-PL" sz="3600" dirty="0" smtClean="0"/>
            </a:br>
            <a:r>
              <a:rPr lang="pl-PL" sz="3600" dirty="0"/>
              <a:t>(</a:t>
            </a:r>
            <a:r>
              <a:rPr lang="pl-PL" sz="3600" dirty="0" smtClean="0"/>
              <a:t>ang. </a:t>
            </a:r>
            <a:r>
              <a:rPr lang="pl-PL" sz="3600" dirty="0" err="1" smtClean="0"/>
              <a:t>case</a:t>
            </a:r>
            <a:r>
              <a:rPr lang="pl-PL" sz="3600" dirty="0" smtClean="0"/>
              <a:t> </a:t>
            </a:r>
            <a:r>
              <a:rPr lang="pl-PL" sz="3600" dirty="0" err="1" smtClean="0"/>
              <a:t>study</a:t>
            </a:r>
            <a:r>
              <a:rPr lang="pl-PL" sz="3600" dirty="0" smtClean="0"/>
              <a:t>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5301208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Metoda dydaktyczna, szczególnie popularna w nauczaniu na kierunkach ekonomicznych wyższych uczelni – umożliwienie doskonalenia umiejętności kierowniczych w bezpiecznych warunkach.</a:t>
            </a:r>
          </a:p>
          <a:p>
            <a:r>
              <a:rPr lang="pl-PL" dirty="0" smtClean="0"/>
              <a:t>Metoda badawcza  wykorzystywana do badań jakościowych, polegająca na studiowaniu jednego lub większej liczby obiektów (organizacji, programów , wydarzeń, ludzi itp.) o dużej wewnętrznej złożoności i intensywnych związkach z otoczeniem.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W obu sposobach rozumienia </a:t>
            </a:r>
            <a:r>
              <a:rPr lang="pl-PL" dirty="0" err="1" smtClean="0">
                <a:solidFill>
                  <a:srgbClr val="FF0000"/>
                </a:solidFill>
              </a:rPr>
              <a:t>case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study</a:t>
            </a:r>
            <a:r>
              <a:rPr lang="pl-PL" dirty="0" smtClean="0">
                <a:solidFill>
                  <a:srgbClr val="FF0000"/>
                </a:solidFill>
              </a:rPr>
              <a:t> wskazuje się na potrzebę wykorzystywania wielu źródeł informacji i uwzględniania kontekstu (np. fizycznego, historycznego, społecznego lub ekonomicznego), w jakim występuje  badany przypadek.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8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84976" cy="864096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Cechy studium przypadku jako metody dydaktycznej (1)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988840"/>
            <a:ext cx="8424936" cy="460851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Skupienie się na  </a:t>
            </a:r>
            <a:r>
              <a:rPr lang="pl-PL" dirty="0"/>
              <a:t>analizowaniu opisów wybranych, konkretnych zdarzeń z jakiejś </a:t>
            </a:r>
            <a:r>
              <a:rPr lang="pl-PL" dirty="0" smtClean="0"/>
              <a:t>dziedziny – tworzy </a:t>
            </a:r>
            <a:r>
              <a:rPr lang="pl-PL" dirty="0"/>
              <a:t>w</a:t>
            </a:r>
            <a:r>
              <a:rPr lang="pl-PL" dirty="0" smtClean="0"/>
              <a:t>szechstronny </a:t>
            </a:r>
            <a:r>
              <a:rPr lang="pl-PL" dirty="0"/>
              <a:t>opis zbiorowości lub </a:t>
            </a:r>
            <a:r>
              <a:rPr lang="pl-PL" dirty="0" smtClean="0"/>
              <a:t>jednostki.</a:t>
            </a:r>
          </a:p>
          <a:p>
            <a:r>
              <a:rPr lang="pl-PL" dirty="0" smtClean="0"/>
              <a:t>Użyteczność - wiedza </a:t>
            </a:r>
            <a:r>
              <a:rPr lang="pl-PL" dirty="0"/>
              <a:t>uzyskana dzięki analizie przypadku może posłużyć do lepszego zrozumienia zjawisk podobnych do zjawiska </a:t>
            </a:r>
            <a:r>
              <a:rPr lang="pl-PL" dirty="0" smtClean="0"/>
              <a:t>analizowanego.</a:t>
            </a:r>
            <a:endParaRPr lang="pl-PL" dirty="0"/>
          </a:p>
          <a:p>
            <a:r>
              <a:rPr lang="pl-PL" dirty="0" smtClean="0"/>
              <a:t>Przedmiot zainteresowania - wartości zmiennych i zależności między nimi.</a:t>
            </a:r>
          </a:p>
          <a:p>
            <a:r>
              <a:rPr lang="pl-PL" dirty="0" smtClean="0"/>
              <a:t>Brak hipotez wstępnych i sztywnych reguł i zasad postępowania. </a:t>
            </a:r>
          </a:p>
          <a:p>
            <a:r>
              <a:rPr lang="pl-PL" dirty="0" smtClean="0"/>
              <a:t>Zamiar dokładnego poznania zjawiska i  </a:t>
            </a:r>
            <a:r>
              <a:rPr lang="pl-PL" dirty="0"/>
              <a:t>na podstawie tego do ulepszenia realnych działań.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7459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/>
              <a:t>Cechy studium przypadku jako metody </a:t>
            </a:r>
            <a:r>
              <a:rPr lang="pl-PL" sz="3600" dirty="0" smtClean="0"/>
              <a:t>dydaktycznej (2)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Metoda ta prowadzi tych, którzy są jej poddawani (studenci, uczniowie, menedżerowie) do zdobycia wielu </a:t>
            </a:r>
            <a:r>
              <a:rPr lang="pl-PL" sz="2400" dirty="0"/>
              <a:t>umiejętności, takich jak krytyczna analiza informacji, prezentacja własnych opinii, praca zespołowa. </a:t>
            </a:r>
            <a:endParaRPr lang="pl-PL" sz="2400" dirty="0" smtClean="0"/>
          </a:p>
          <a:p>
            <a:r>
              <a:rPr lang="pl-PL" sz="2400" dirty="0" smtClean="0"/>
              <a:t>Tym</a:t>
            </a:r>
            <a:r>
              <a:rPr lang="pl-PL" sz="2400" dirty="0"/>
              <a:t>, co specyficzne dla tej metody i co stanowi jej główną zaletę, jest stworzenie sytuacji, w której </a:t>
            </a:r>
            <a:r>
              <a:rPr lang="pl-PL" sz="2400" dirty="0" smtClean="0"/>
              <a:t>kształceni podejmują </a:t>
            </a:r>
            <a:r>
              <a:rPr lang="pl-PL" sz="2400" dirty="0"/>
              <a:t>decyzje na podstawie krytycznej analizy danych. </a:t>
            </a:r>
            <a:endParaRPr lang="pl-PL" sz="2400" dirty="0" smtClean="0"/>
          </a:p>
          <a:p>
            <a:r>
              <a:rPr lang="pl-PL" sz="2400" dirty="0" smtClean="0"/>
              <a:t>Mają </a:t>
            </a:r>
            <a:r>
              <a:rPr lang="pl-PL" sz="2400" dirty="0"/>
              <a:t>oni wtedy też szansę przyjrzenia się realnym (a nie "książkowym") przykładom działań innych ludzi i wyciągnięcia z nich wniosków istotnych dla ich własnych przedsięwzięć</a:t>
            </a:r>
            <a:r>
              <a:rPr lang="pl-PL" sz="2400" dirty="0" smtClean="0"/>
              <a:t>.</a:t>
            </a:r>
          </a:p>
          <a:p>
            <a:r>
              <a:rPr lang="pl-PL" sz="2400" dirty="0"/>
              <a:t/>
            </a:r>
            <a:br>
              <a:rPr lang="pl-PL" sz="2400" dirty="0"/>
            </a:br>
            <a:r>
              <a:rPr lang="pl-PL" sz="2400" dirty="0"/>
              <a:t/>
            </a:r>
            <a:br>
              <a:rPr lang="pl-PL" sz="2400" dirty="0"/>
            </a:b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2397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764704"/>
            <a:ext cx="7024744" cy="648072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/>
              <a:t>Korzyści stosowania </a:t>
            </a:r>
            <a:r>
              <a:rPr lang="pl-PL" sz="3600" dirty="0" err="1" smtClean="0"/>
              <a:t>case</a:t>
            </a:r>
            <a:r>
              <a:rPr lang="pl-PL" sz="3600" dirty="0" smtClean="0"/>
              <a:t> </a:t>
            </a:r>
            <a:r>
              <a:rPr lang="pl-PL" sz="3600" dirty="0" err="1" smtClean="0"/>
              <a:t>study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767808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P</a:t>
            </a:r>
            <a:r>
              <a:rPr lang="pl-PL" dirty="0" smtClean="0"/>
              <a:t>ozwala widzieć problemy w złożonym kontekście.</a:t>
            </a:r>
          </a:p>
          <a:p>
            <a:r>
              <a:rPr lang="pl-PL" dirty="0" smtClean="0"/>
              <a:t>Rozwija krytyczne i kreatywne myślenie.</a:t>
            </a:r>
          </a:p>
          <a:p>
            <a:r>
              <a:rPr lang="pl-PL" dirty="0" smtClean="0"/>
              <a:t>Skłania do dyskusja i współdziałania przy analizie przypadku.</a:t>
            </a:r>
            <a:endParaRPr lang="pl-PL" dirty="0"/>
          </a:p>
          <a:p>
            <a:r>
              <a:rPr lang="pl-PL" dirty="0"/>
              <a:t>Pozwala stwierdzić brak jedynych słusznych </a:t>
            </a:r>
            <a:r>
              <a:rPr lang="pl-PL" dirty="0" smtClean="0"/>
              <a:t>rozwiązań.</a:t>
            </a:r>
          </a:p>
          <a:p>
            <a:r>
              <a:rPr lang="pl-PL" dirty="0" smtClean="0"/>
              <a:t>Wymaga rozpatrywania problemów </a:t>
            </a:r>
            <a:r>
              <a:rPr lang="pl-PL" dirty="0"/>
              <a:t>wielostronnie.</a:t>
            </a:r>
          </a:p>
          <a:p>
            <a:r>
              <a:rPr lang="pl-PL" dirty="0" smtClean="0"/>
              <a:t>Myślenie  </a:t>
            </a:r>
            <a:r>
              <a:rPr lang="pl-PL" dirty="0"/>
              <a:t>to służy do podjęcia pewnych decyzji i przewidzenia ich konsekwencji .</a:t>
            </a:r>
          </a:p>
          <a:p>
            <a:r>
              <a:rPr lang="pl-PL" dirty="0" smtClean="0"/>
              <a:t>Wprowadza </a:t>
            </a:r>
            <a:r>
              <a:rPr lang="pl-PL" dirty="0"/>
              <a:t>realizm </a:t>
            </a:r>
            <a:r>
              <a:rPr lang="pl-PL" dirty="0" smtClean="0"/>
              <a:t> w poznawanie rzeczywistości gospodarczej - integracja </a:t>
            </a:r>
            <a:r>
              <a:rPr lang="pl-PL" dirty="0"/>
              <a:t>wiedzy teoretycznej z </a:t>
            </a:r>
            <a:r>
              <a:rPr lang="pl-PL" dirty="0" smtClean="0"/>
              <a:t>rzeczywistością.</a:t>
            </a:r>
            <a:endParaRPr lang="pl-PL" dirty="0"/>
          </a:p>
          <a:p>
            <a:r>
              <a:rPr lang="pl-PL" dirty="0" smtClean="0"/>
              <a:t>Metoda ta prowadzi do wnioski </a:t>
            </a:r>
            <a:r>
              <a:rPr lang="pl-PL" dirty="0"/>
              <a:t>na temat konkretnego </a:t>
            </a:r>
            <a:r>
              <a:rPr lang="pl-PL" dirty="0" smtClean="0"/>
              <a:t>przypadku, </a:t>
            </a:r>
            <a:r>
              <a:rPr lang="pl-PL" dirty="0"/>
              <a:t>a nie </a:t>
            </a:r>
            <a:r>
              <a:rPr lang="pl-PL" dirty="0" smtClean="0"/>
              <a:t>populacji.</a:t>
            </a:r>
            <a:endParaRPr lang="pl-PL" dirty="0"/>
          </a:p>
          <a:p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111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1008112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Etapy studium przypadku</a:t>
            </a:r>
            <a:endParaRPr lang="pl-PL" sz="36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065380"/>
              </p:ext>
            </p:extLst>
          </p:nvPr>
        </p:nvGraphicFramePr>
        <p:xfrm>
          <a:off x="457200" y="1628775"/>
          <a:ext cx="8229600" cy="48244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338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dirty="0" smtClean="0"/>
              <a:t>Pytania pomocnicze do poszczególnych etapów analizy przypadku (1)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579296" cy="4911824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b="1" dirty="0" smtClean="0"/>
              <a:t> Diagnoza  na podstawie opisu, posiadanej wiedzy i informacji oraz doświadczeń</a:t>
            </a:r>
          </a:p>
          <a:p>
            <a:pPr marL="0" indent="0">
              <a:buNone/>
            </a:pPr>
            <a:r>
              <a:rPr lang="pl-PL" dirty="0" smtClean="0"/>
              <a:t>Pomocne są takie pytania, jak:  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Co </a:t>
            </a:r>
            <a:r>
              <a:rPr lang="pl-PL" dirty="0"/>
              <a:t>się zdarzyło? </a:t>
            </a: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Jakie </a:t>
            </a:r>
            <a:r>
              <a:rPr lang="pl-PL" dirty="0"/>
              <a:t>były przyczyny tego zdarzenia? </a:t>
            </a: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Jaki </a:t>
            </a:r>
            <a:r>
              <a:rPr lang="pl-PL" dirty="0"/>
              <a:t>problem pojawia się w związku z tym zdarzeniem</a:t>
            </a:r>
            <a:r>
              <a:rPr lang="pl-PL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Czy rodzi to jakieś konflikty? Jakiego typu?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pl-PL" dirty="0" smtClean="0"/>
              <a:t> </a:t>
            </a:r>
            <a:r>
              <a:rPr lang="pl-PL" b="1" dirty="0" smtClean="0"/>
              <a:t>Poszukiwanie rozwiązań na podstawie  diagnozy</a:t>
            </a:r>
          </a:p>
          <a:p>
            <a:pPr marL="0" indent="0">
              <a:buNone/>
            </a:pPr>
            <a:r>
              <a:rPr lang="pl-PL" dirty="0" smtClean="0"/>
              <a:t>Pytania: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/>
              <a:t>Jakie są sposoby rozwiązania </a:t>
            </a:r>
            <a:r>
              <a:rPr lang="pl-PL" dirty="0" smtClean="0"/>
              <a:t>problemu/problemów?</a:t>
            </a:r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Jakie </a:t>
            </a:r>
            <a:r>
              <a:rPr lang="pl-PL" dirty="0"/>
              <a:t>kryteria powinno się przyjąć, by podjąć najlepszą decyzję? </a:t>
            </a:r>
            <a:endParaRPr lang="pl-PL" dirty="0" smtClean="0"/>
          </a:p>
          <a:p>
            <a:pPr marL="514350" indent="-514350">
              <a:buFont typeface="+mj-lt"/>
              <a:buAutoNum type="alphaLcParenR"/>
            </a:pPr>
            <a:r>
              <a:rPr lang="pl-PL" dirty="0" smtClean="0"/>
              <a:t>Jaką </a:t>
            </a:r>
            <a:r>
              <a:rPr lang="pl-PL" dirty="0"/>
              <a:t>decyzję </a:t>
            </a:r>
            <a:r>
              <a:rPr lang="pl-PL" dirty="0" smtClean="0"/>
              <a:t>należy podjąć w opinii uczestnika/uczestników tej metody, stosując te  kryteria?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14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Pytania pomocnicze do poszczególnych etapów analizy przypadku (2)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558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pl-PL" sz="2400" b="1" dirty="0" smtClean="0"/>
              <a:t>Przewidywanie następstw proponowanych rozwiązań</a:t>
            </a:r>
          </a:p>
          <a:p>
            <a:pPr marL="0" indent="0">
              <a:buNone/>
            </a:pPr>
            <a:r>
              <a:rPr lang="pl-PL" sz="2400" dirty="0" smtClean="0"/>
              <a:t>Pomocne są takie pytania, jak:  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400" dirty="0"/>
              <a:t>Jakie mogą być następstwa poszczególnych rozwiązań? </a:t>
            </a:r>
            <a:endParaRPr lang="pl-PL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pl-PL" sz="2400" dirty="0" smtClean="0"/>
              <a:t>Które </a:t>
            </a:r>
            <a:r>
              <a:rPr lang="pl-PL" sz="2400" dirty="0"/>
              <a:t>z nich są pozytywne, a które negatywne? </a:t>
            </a:r>
            <a:endParaRPr lang="pl-PL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pl-PL" sz="2400" dirty="0" smtClean="0"/>
              <a:t>Jakie </a:t>
            </a:r>
            <a:r>
              <a:rPr lang="pl-PL" sz="2400" dirty="0"/>
              <a:t>mogą być następstwa decyzji uznanej przez </a:t>
            </a:r>
            <a:r>
              <a:rPr lang="pl-PL" sz="2400" dirty="0" smtClean="0"/>
              <a:t>uczestnika </a:t>
            </a:r>
            <a:r>
              <a:rPr lang="pl-PL" sz="2400" dirty="0"/>
              <a:t>za najlepszą, biorąc pod uwagę różne aspekty problemu (np. dobra realizacja zadania, stosunki z innymi osobami, </a:t>
            </a:r>
            <a:r>
              <a:rPr lang="pl-PL" sz="2400" dirty="0" smtClean="0"/>
              <a:t> satysfakcja klientów,  dobra współpraca z kontrahentami, wpływ </a:t>
            </a:r>
            <a:r>
              <a:rPr lang="pl-PL" sz="2400" dirty="0"/>
              <a:t>na środowisko naturalne). </a:t>
            </a:r>
            <a:endParaRPr lang="pl-PL" sz="2400" dirty="0" smtClean="0"/>
          </a:p>
          <a:p>
            <a:pPr marL="514350" indent="-514350">
              <a:buFont typeface="+mj-lt"/>
              <a:buAutoNum type="alphaLcParenR"/>
            </a:pPr>
            <a:r>
              <a:rPr lang="pl-PL" sz="2400" dirty="0" smtClean="0"/>
              <a:t>Które </a:t>
            </a:r>
            <a:r>
              <a:rPr lang="pl-PL" sz="2400" dirty="0"/>
              <a:t>z tych następstw są zgodne z ważnymi dla </a:t>
            </a:r>
            <a:r>
              <a:rPr lang="pl-PL" sz="2400" dirty="0" smtClean="0"/>
              <a:t>uczestnika wartościami</a:t>
            </a:r>
            <a:r>
              <a:rPr lang="pl-PL" sz="2400" dirty="0"/>
              <a:t>, a które są z nimi w konflikcie? </a:t>
            </a:r>
            <a:endParaRPr lang="pl-PL" sz="2400" dirty="0" smtClean="0"/>
          </a:p>
          <a:p>
            <a:pPr marL="514350" indent="-514350" algn="just">
              <a:buFont typeface="+mj-lt"/>
              <a:buAutoNum type="alphaLcParenR"/>
            </a:pPr>
            <a:r>
              <a:rPr lang="pl-PL" sz="2400" dirty="0" smtClean="0"/>
              <a:t>Jak  on zareaguje na </a:t>
            </a:r>
            <a:r>
              <a:rPr lang="pl-PL" sz="2400" dirty="0"/>
              <a:t>ten konflikt? 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068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</p:spPr>
        <p:txBody>
          <a:bodyPr>
            <a:noAutofit/>
          </a:bodyPr>
          <a:lstStyle/>
          <a:p>
            <a:pPr algn="ctr"/>
            <a:r>
              <a:rPr lang="pl-PL" sz="2800" dirty="0" smtClean="0"/>
              <a:t>Pytania pomocnicze do poszczególnych etapów analizy przypadku (3)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0558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pl-PL" sz="2400" b="1" dirty="0" smtClean="0"/>
              <a:t>Dyskusja nad proponowanymi rozwiązaniami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pl-PL" sz="2400" b="1" dirty="0" smtClean="0"/>
              <a:t>Przeniesienie wniosków na sytuację w rzeczywistości gospodarczej.</a:t>
            </a:r>
          </a:p>
          <a:p>
            <a:pPr marL="0" indent="0">
              <a:buNone/>
            </a:pPr>
            <a:r>
              <a:rPr lang="pl-PL" sz="2400" dirty="0" smtClean="0"/>
              <a:t>Pytania: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400" dirty="0" smtClean="0"/>
              <a:t>Czy istnieje podobieństwo </a:t>
            </a:r>
            <a:r>
              <a:rPr lang="pl-PL" sz="2400" dirty="0"/>
              <a:t>opisanego wydarzenia do sytuacji, które znasz </a:t>
            </a:r>
            <a:r>
              <a:rPr lang="pl-PL" sz="2400" dirty="0" smtClean="0"/>
              <a:t>uczestnik metody zna z  </a:t>
            </a:r>
            <a:r>
              <a:rPr lang="pl-PL" sz="2400" dirty="0"/>
              <a:t>życia</a:t>
            </a:r>
            <a:r>
              <a:rPr lang="pl-PL" sz="2400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pl-PL" sz="2400" dirty="0" smtClean="0"/>
              <a:t> </a:t>
            </a:r>
            <a:r>
              <a:rPr lang="pl-PL" sz="2400" dirty="0"/>
              <a:t>Jakie wnioski płynące z analizy przypadku mogą być </a:t>
            </a:r>
            <a:r>
              <a:rPr lang="pl-PL" sz="2400" dirty="0" smtClean="0"/>
              <a:t> </a:t>
            </a:r>
            <a:r>
              <a:rPr lang="pl-PL" sz="2400" dirty="0"/>
              <a:t>przydatne dla </a:t>
            </a:r>
            <a:r>
              <a:rPr lang="pl-PL" sz="2400" dirty="0" smtClean="0"/>
              <a:t> działań  uczestnika w </a:t>
            </a:r>
            <a:r>
              <a:rPr lang="pl-PL" sz="2400" dirty="0"/>
              <a:t>sytuacjach, z którymi </a:t>
            </a:r>
            <a:r>
              <a:rPr lang="pl-PL" sz="2400" dirty="0" smtClean="0"/>
              <a:t>styka </a:t>
            </a:r>
            <a:r>
              <a:rPr lang="pl-PL" sz="2400" dirty="0"/>
              <a:t>się bezpośrednio? </a:t>
            </a:r>
          </a:p>
        </p:txBody>
      </p:sp>
    </p:spTree>
    <p:extLst>
      <p:ext uri="{BB962C8B-B14F-4D97-AF65-F5344CB8AC3E}">
        <p14:creationId xmlns:p14="http://schemas.microsoft.com/office/powerpoint/2010/main" val="21122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129</TotalTime>
  <Words>691</Words>
  <Application>Microsoft Office PowerPoint</Application>
  <PresentationFormat>Pokaz na ekranie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Przepływ</vt:lpstr>
      <vt:lpstr>Metoda studium  przypadku</vt:lpstr>
      <vt:lpstr>Dwa sposoby  rozumienia studium przypadku  (ang. case study)</vt:lpstr>
      <vt:lpstr>Cechy studium przypadku jako metody dydaktycznej (1)</vt:lpstr>
      <vt:lpstr>Cechy studium przypadku jako metody dydaktycznej (2)</vt:lpstr>
      <vt:lpstr>Korzyści stosowania case study</vt:lpstr>
      <vt:lpstr>Etapy studium przypadku</vt:lpstr>
      <vt:lpstr>Pytania pomocnicze do poszczególnych etapów analizy przypadku (1)</vt:lpstr>
      <vt:lpstr>Pytania pomocnicze do poszczególnych etapów analizy przypadku (2)</vt:lpstr>
      <vt:lpstr>Pytania pomocnicze do poszczególnych etapów analizy przypadku (3)</vt:lpstr>
      <vt:lpstr>Przykładowy case study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przypadku</dc:title>
  <dc:creator>Kasia</dc:creator>
  <cp:lastModifiedBy>user</cp:lastModifiedBy>
  <cp:revision>20</cp:revision>
  <dcterms:created xsi:type="dcterms:W3CDTF">2014-06-09T12:56:35Z</dcterms:created>
  <dcterms:modified xsi:type="dcterms:W3CDTF">2016-02-19T12:42:53Z</dcterms:modified>
</cp:coreProperties>
</file>